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9832-058A-4257-A886-0ABC72946D9F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C030-A377-4137-A3D9-8D1EA2454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C030-A377-4137-A3D9-8D1EA24540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6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2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7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9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1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1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7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BC9B-AA80-4FF5-AAE4-034DE314F643}" type="datetimeFigureOut">
              <a:rPr lang="en-US" smtClean="0"/>
              <a:t>7/6/2015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AB75-5D07-41CE-9F82-664DC1D3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84666"/>
            <a:ext cx="16678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Neurons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290" y="184666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3A - Neurons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40858" y="2335437"/>
            <a:ext cx="6232565" cy="3267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5909" y="700027"/>
            <a:ext cx="6232565" cy="1489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0858" y="760473"/>
            <a:ext cx="5988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Types of Neurons:</a:t>
            </a:r>
          </a:p>
          <a:p>
            <a:endParaRPr lang="en-US" sz="1200" dirty="0" smtClean="0"/>
          </a:p>
          <a:p>
            <a:r>
              <a:rPr lang="en-US" sz="1200" dirty="0" smtClean="0"/>
              <a:t>1.</a:t>
            </a:r>
          </a:p>
          <a:p>
            <a:endParaRPr lang="en-US" sz="1200" dirty="0" smtClean="0"/>
          </a:p>
          <a:p>
            <a:r>
              <a:rPr lang="en-US" sz="1200" dirty="0" smtClean="0"/>
              <a:t>2. </a:t>
            </a:r>
          </a:p>
          <a:p>
            <a:endParaRPr lang="en-US" sz="1200" dirty="0"/>
          </a:p>
          <a:p>
            <a:r>
              <a:rPr lang="en-US" sz="1200" dirty="0" smtClean="0"/>
              <a:t>3.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7" y="2491185"/>
            <a:ext cx="6096528" cy="2932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0858" y="5731099"/>
            <a:ext cx="6207617" cy="9916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8876" y="5758833"/>
            <a:ext cx="5852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Action Potential: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6645499" y="184666"/>
            <a:ext cx="5228822" cy="6538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74287" y="369332"/>
            <a:ext cx="497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burn your finger.  Explain how the message of pain is communicated to your brain. (use and underline as many vocabulary words as you can</a:t>
            </a:r>
            <a:r>
              <a:rPr lang="en-US" sz="1200" dirty="0" smtClean="0"/>
              <a:t>) – </a:t>
            </a:r>
            <a:r>
              <a:rPr lang="en-US" sz="1200" b="1" dirty="0" smtClean="0"/>
              <a:t>You may need to read in 3B about the Nervous System first.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74287" y="3546052"/>
            <a:ext cx="485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Now explain how your brain sends a message to your muscles to pull your hand back. (use and underline as many vocabulary words as you can</a:t>
            </a:r>
            <a:r>
              <a:rPr lang="en-US" sz="1200" dirty="0" smtClean="0"/>
              <a:t>) – </a:t>
            </a:r>
            <a:r>
              <a:rPr lang="en-US" sz="1200" b="1" dirty="0" smtClean="0"/>
              <a:t>You may need to read in 3 B about the Nervous System first.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798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62635"/>
              </p:ext>
            </p:extLst>
          </p:nvPr>
        </p:nvGraphicFramePr>
        <p:xfrm>
          <a:off x="115910" y="778356"/>
          <a:ext cx="8966558" cy="5699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3027"/>
                <a:gridCol w="2975019"/>
                <a:gridCol w="4198512"/>
              </a:tblGrid>
              <a:tr h="6187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Neurotransmitter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Examples of the malfunctions</a:t>
                      </a:r>
                      <a:endParaRPr lang="en-US" sz="1200" dirty="0"/>
                    </a:p>
                  </a:txBody>
                  <a:tcPr/>
                </a:tc>
              </a:tr>
              <a:tr h="9267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Acetylcholine (Ach)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4903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Dopamine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411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Serotonin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530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Norepinephrine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9232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GABA (gamma-aminobutyric acid)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87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Glutamate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221273" y="154545"/>
            <a:ext cx="2781837" cy="3812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24304" y="321972"/>
            <a:ext cx="2588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Give an example of the following and describe the reaction.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Agonist neurotransmitter: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Antagonist neurotransmitter: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273" y="4372511"/>
            <a:ext cx="2811032" cy="2105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909" y="154545"/>
            <a:ext cx="8126569" cy="515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7577" y="227457"/>
            <a:ext cx="762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3A Neural Processing and Endocrine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2" y="257577"/>
            <a:ext cx="6205545" cy="6168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77318" y="257577"/>
            <a:ext cx="5138671" cy="616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80349" y="566670"/>
            <a:ext cx="48166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Peripheral Nervous System: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Autonomic 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Sympathetic 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Parasympathetic</a:t>
            </a:r>
          </a:p>
          <a:p>
            <a:endParaRPr lang="en-US" sz="1200" dirty="0"/>
          </a:p>
          <a:p>
            <a:r>
              <a:rPr lang="en-US" sz="1200" dirty="0" smtClean="0"/>
              <a:t>         </a:t>
            </a:r>
          </a:p>
          <a:p>
            <a:endParaRPr lang="en-US" sz="1200" dirty="0"/>
          </a:p>
          <a:p>
            <a:r>
              <a:rPr lang="en-US" sz="1200" dirty="0" smtClean="0"/>
              <a:t>          Somatic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Central Nervous System: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          Brain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  Spinal Cord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467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92" y="51514"/>
            <a:ext cx="3543300" cy="674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53082" y="103031"/>
            <a:ext cx="4134118" cy="6640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10658" y="422542"/>
            <a:ext cx="27818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Explain the function of each of the following after filling in diagram to the left:</a:t>
            </a:r>
          </a:p>
          <a:p>
            <a:endParaRPr lang="en-US" sz="1200" dirty="0"/>
          </a:p>
          <a:p>
            <a:r>
              <a:rPr lang="en-US" sz="1200" dirty="0" smtClean="0"/>
              <a:t>Thyroid Gland: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Testis: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Pancreas: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Hypothalamus: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Thymus gland: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Pituitary gland: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Ovary: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Adrenal Glands: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3144859"/>
            <a:ext cx="3150492" cy="3358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78" y="514876"/>
            <a:ext cx="2095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3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031" y="824249"/>
            <a:ext cx="4250028" cy="412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030" y="867041"/>
            <a:ext cx="6336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True/False? 1.      2.      3.      4.      5.      6.      7.      8.      9.      10.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03030" y="48510"/>
            <a:ext cx="4250029" cy="660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971" y="211205"/>
            <a:ext cx="391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Unit 3B Biological Bases of Behavior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93183" y="1403797"/>
            <a:ext cx="4159876" cy="16098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1971" y="1532586"/>
            <a:ext cx="567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Phineas Gage:</a:t>
            </a:r>
            <a:endParaRPr lang="en-US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93183" y="3168202"/>
            <a:ext cx="4159876" cy="3528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7577" y="3309868"/>
            <a:ext cx="3979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EEG: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CAT: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MRI: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PET: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 smtClean="0"/>
              <a:t>fMRI:</a:t>
            </a:r>
          </a:p>
          <a:p>
            <a:endParaRPr lang="en-US" sz="1200" b="1" dirty="0"/>
          </a:p>
          <a:p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456091" y="103030"/>
            <a:ext cx="3631842" cy="67549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81472" y="378999"/>
            <a:ext cx="23954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Brain Structures</a:t>
            </a:r>
          </a:p>
          <a:p>
            <a:pPr algn="ctr"/>
            <a:endParaRPr lang="en-US" sz="1200" b="1" dirty="0"/>
          </a:p>
          <a:p>
            <a:r>
              <a:rPr lang="en-US" sz="1200" b="1" dirty="0" smtClean="0"/>
              <a:t>Hindbrain: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dirty="0" smtClean="0"/>
              <a:t>     Medulla Oblongata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Cerebellum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Midbrain: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Forebrain: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 smtClean="0"/>
              <a:t>     </a:t>
            </a:r>
            <a:r>
              <a:rPr lang="en-US" sz="1200" dirty="0" smtClean="0"/>
              <a:t>Thalamus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The Limbic System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Hypothalamus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Hippocampus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     Amygdala</a:t>
            </a:r>
            <a:endParaRPr lang="en-US" sz="1200" dirty="0"/>
          </a:p>
          <a:p>
            <a:r>
              <a:rPr lang="en-US" sz="1200" dirty="0" smtClean="0"/>
              <a:t>    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242482" y="85997"/>
            <a:ext cx="3631842" cy="67549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35662" y="378999"/>
            <a:ext cx="3103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Brain Structures Continued.</a:t>
            </a:r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 smtClean="0"/>
              <a:t>Cerebral Cortex:</a:t>
            </a:r>
          </a:p>
          <a:p>
            <a:endParaRPr lang="en-US" sz="1200" b="1" dirty="0"/>
          </a:p>
          <a:p>
            <a:r>
              <a:rPr lang="en-US" sz="1200" b="1" dirty="0" smtClean="0"/>
              <a:t>     Frontal Lobe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/>
              <a:t> </a:t>
            </a:r>
            <a:r>
              <a:rPr lang="en-US" sz="1200" b="1" dirty="0" smtClean="0"/>
              <a:t>   Temporal Lobe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/>
              <a:t> </a:t>
            </a:r>
            <a:r>
              <a:rPr lang="en-US" sz="1200" b="1" dirty="0" smtClean="0"/>
              <a:t>    Parietal Lobe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/>
              <a:t> </a:t>
            </a:r>
            <a:r>
              <a:rPr lang="en-US" sz="1200" b="1" dirty="0" smtClean="0"/>
              <a:t>    Occipital Lobe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r>
              <a:rPr lang="en-US" sz="1200" b="1" dirty="0"/>
              <a:t> </a:t>
            </a:r>
            <a:r>
              <a:rPr lang="en-US" sz="1200" b="1" dirty="0" smtClean="0"/>
              <a:t>    </a:t>
            </a:r>
            <a:endParaRPr lang="en-US" sz="12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719" y="5152466"/>
            <a:ext cx="1810018" cy="15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24" y="472224"/>
            <a:ext cx="5788027" cy="5928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910" y="115910"/>
            <a:ext cx="5991741" cy="6581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515" y="115910"/>
            <a:ext cx="2710379" cy="216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032" y="2763081"/>
            <a:ext cx="5300529" cy="4094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8923" y="2763081"/>
            <a:ext cx="4765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Label the areas of the brain: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19624" y="209125"/>
            <a:ext cx="3157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Label the areas of the brain: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59132" y="209125"/>
            <a:ext cx="231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Broca’s</a:t>
            </a:r>
            <a:r>
              <a:rPr lang="en-US" sz="1200" dirty="0" smtClean="0"/>
              <a:t> Area: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Wernicke’s Area: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4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103031"/>
            <a:ext cx="3799268" cy="579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62" y="208139"/>
            <a:ext cx="359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 Genetics, Nature vs Nurture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031" y="953038"/>
            <a:ext cx="3799268" cy="2331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062" y="1068946"/>
            <a:ext cx="3593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Chromosomes: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Genes: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77085" y="3657600"/>
            <a:ext cx="3812146" cy="2910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774" y="3853580"/>
            <a:ext cx="34257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Types of Environmental Influences:</a:t>
            </a:r>
          </a:p>
          <a:p>
            <a:endParaRPr lang="en-US" sz="1200" dirty="0"/>
          </a:p>
          <a:p>
            <a:r>
              <a:rPr lang="en-US" sz="1200" dirty="0" smtClean="0"/>
              <a:t>1.</a:t>
            </a:r>
          </a:p>
          <a:p>
            <a:endParaRPr lang="en-US" sz="1200" dirty="0"/>
          </a:p>
          <a:p>
            <a:r>
              <a:rPr lang="en-US" sz="1200" dirty="0" smtClean="0"/>
              <a:t>2.</a:t>
            </a:r>
          </a:p>
          <a:p>
            <a:endParaRPr lang="en-US" sz="1200" dirty="0"/>
          </a:p>
          <a:p>
            <a:r>
              <a:rPr lang="en-US" sz="1200" dirty="0" smtClean="0"/>
              <a:t>3.</a:t>
            </a:r>
          </a:p>
          <a:p>
            <a:endParaRPr lang="en-US" sz="1200" dirty="0"/>
          </a:p>
          <a:p>
            <a:r>
              <a:rPr lang="en-US" sz="1200" dirty="0" smtClean="0"/>
              <a:t>4.</a:t>
            </a:r>
          </a:p>
          <a:p>
            <a:endParaRPr lang="en-US" sz="1200" dirty="0"/>
          </a:p>
          <a:p>
            <a:r>
              <a:rPr lang="en-US" sz="1200" dirty="0" smtClean="0"/>
              <a:t>5.</a:t>
            </a:r>
          </a:p>
          <a:p>
            <a:endParaRPr lang="en-US" sz="1200" dirty="0"/>
          </a:p>
          <a:p>
            <a:r>
              <a:rPr lang="en-US" sz="1200" dirty="0" smtClean="0"/>
              <a:t>6.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262907" y="208139"/>
            <a:ext cx="3528811" cy="1749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2907" y="300472"/>
            <a:ext cx="3567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Explain the Social Learning Theory in your words: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262907" y="2408349"/>
            <a:ext cx="3528811" cy="4159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6772" y="2562896"/>
            <a:ext cx="3020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Explain the Evolutionary argument: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190963" y="208139"/>
            <a:ext cx="3593206" cy="6360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09904" y="392805"/>
            <a:ext cx="31810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Nature: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Nurture: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Make an argument supporting Nature for influencing behavior: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Make an argument supporting Nurture for influencing behavior: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627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377</Words>
  <Application>Microsoft Office PowerPoint</Application>
  <PresentationFormat>Widescreen</PresentationFormat>
  <Paragraphs>240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Gabriel</dc:creator>
  <cp:lastModifiedBy>Tara Gabriel</cp:lastModifiedBy>
  <cp:revision>20</cp:revision>
  <dcterms:created xsi:type="dcterms:W3CDTF">2015-07-06T19:43:28Z</dcterms:created>
  <dcterms:modified xsi:type="dcterms:W3CDTF">2015-07-06T22:21:43Z</dcterms:modified>
</cp:coreProperties>
</file>